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7" r:id="rId3"/>
    <p:sldId id="308" r:id="rId4"/>
    <p:sldId id="344" r:id="rId5"/>
    <p:sldId id="345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36506-1618-4E19-A17D-41044A40915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BE87F-3918-48AD-925D-E94C9835D72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3353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10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F8F39A3-7B3F-8160-5025-0DF6D1CDDB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0F3BD4C-64EF-2D23-1C8C-F606FFF49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EDCD52F-AB58-78D5-354E-1C601186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E1838CE-FC97-E25C-3F7A-56E585FB2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6DB8532-23F1-92AE-2BEC-A5E007CCB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28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E6D6F34-B130-084D-4BF7-691E281C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1EDFE4CE-D769-4052-80AC-A10617911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0BCBC46-5921-A13E-B4AD-7F40D4795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CA22669-E590-C102-4C79-5DD163EB2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705CB09-3740-9B26-710B-B2A1742C3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878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59F72FA2-2E30-FDC7-6803-280C7A6554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3E5F934-F4F6-057D-2782-50C707BD9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8F80FFC-8E29-9AC6-FD3B-6003796E7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A41D067-30CA-5331-CE3A-4B786AD18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968CE26-EEFC-635B-F58E-E780D53AE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5749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3650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Título y objeto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814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Encabezado de secció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8458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Dos objeto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5877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Comparació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3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738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Solo el título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1116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2059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Contenido con título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228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AC646C1-D6F2-A941-E7BB-23E1A625B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2FE69AC-56F4-42CD-93A8-186E719B7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04B4C65-9381-5976-5095-A1272BD1E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1AF1602-CCB9-3FC2-F0A1-5C8268515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0F7471C-6E72-819C-FD01-EF5DBCED2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276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Imagen con título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91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Título y texto vertica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53607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Título vertical y text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306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5696117-1228-D666-C5DC-55A1E6E6D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D9838FD-9A69-EFDC-0230-E06ADEA24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54874DC-5D07-3EDF-EDA9-26B9341D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D064FC3-5DF8-BFB8-32CC-0AE432EF2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DBFBFAB-709F-4B17-E4FE-0FF0DCBB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7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926C073-DF1F-4C2A-8CC6-AE667155A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533C3CA-07D0-B75D-8439-0CF4724568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2CE5F9FE-85B1-4A6E-6674-0A98769DE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E467EA3-C45E-1F77-9CD5-6143B667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1829F16B-F047-A462-05B6-60434D53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5D546013-0014-6261-EE1D-DB0C3AFD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680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8E3F896-B401-96EA-0BEC-9B7753397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5E94468-EFE9-3481-622C-642D4E194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AD1D329-5E97-BAAE-C977-BC94235BA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3AF2A984-512E-8A74-EFA2-376036E255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27E024BF-63AD-2F9C-91BF-4AA8666336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CAFD1D05-CB1F-516B-8917-C71A79F41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11155328-2F32-B144-7592-44C363E59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9421D8A2-35FF-1BD6-0CF0-79EB8ED3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532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BEA3387-F3CB-56C4-2A5D-F1542BB6F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BED90DB5-257F-54E4-1D6F-6EE1027D0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6AB91863-EA05-6AC6-613D-8CFC1615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A08A89C-BD71-0BC8-66F9-92425CCF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116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59E63F79-58E5-4847-6F31-94B9AFE84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56C88F7-5208-EA36-B2B0-FCBE74E6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4CD0FA0-3559-B1AB-562D-6D5A9C55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458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76B6156-796E-1884-FB57-1749BD764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C963267-F689-74A2-DEE7-4588FA33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E4C02508-A666-2D54-3881-87ECE1123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0C4FE99-5533-E402-66A2-BE13AFD1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4ECFE40-C498-BB24-3CC8-88755D16A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D0BB00A3-C6BF-C569-D106-3AB5E6861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50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D2E382E-499B-78BD-41F4-98814C5D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FC454F3-F10E-1E8F-64A3-13547A6C02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728C74B9-71C8-9CD5-7F46-CB05BC0E2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E4F3E1D-0F15-4B9E-71CF-68FBAA29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4FA27836-2CFF-B454-4538-0D420773A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BBA309DD-0F0D-D58F-DB35-F7B2A38B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644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9A757026-802B-4DA1-F83D-72249E93E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7909DAE-948A-4FF1-8565-9A0B4926A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DD94181-59C5-4056-8A9F-D1258488D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5D34-DC8D-47F7-B706-D9E35FB89D14}" type="datetimeFigureOut">
              <a:rPr lang="es-CO" smtClean="0"/>
              <a:t>8/05/2023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525F1E5-5743-86CF-0E4E-9CEE1219C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7D0B072-0C19-4D5B-FBA4-CA8D728C0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F7586-F689-4EC3-9974-2AD2285A3D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278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74452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svg"/><Relationship Id="rId4" Type="http://schemas.openxmlformats.org/officeDocument/2006/relationships/image" Target="../media/image5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Logotipo, nombre de la empres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26831" y="5444655"/>
            <a:ext cx="4233489" cy="90734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6460106" y="3007548"/>
            <a:ext cx="5029200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32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/>
                <a:ea typeface="Arial Black"/>
                <a:cs typeface="Arial Black"/>
                <a:sym typeface="Arial Black"/>
              </a:rPr>
              <a:t>PLAN ESTRÁTEGICO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32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DIRECCION DE COMUNICACIONES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32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/>
                <a:ea typeface="Arial Black"/>
                <a:cs typeface="Arial Black"/>
                <a:sym typeface="Arial Black"/>
              </a:rPr>
              <a:t>CARNAVAL 2023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685933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4448175" y="-1331"/>
            <a:ext cx="7743825" cy="685933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/>
                <a:ea typeface="Arial Black"/>
                <a:cs typeface="Arial Black"/>
                <a:sym typeface="Arial Black"/>
              </a:rPr>
              <a:t>CARNAVAL DE BARRANQUILLA S.A.S.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CO" kern="0" dirty="0" smtClean="0">
                <a:solidFill>
                  <a:srgbClr val="00206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Proceso de Renovación de </a:t>
            </a:r>
            <a:r>
              <a:rPr lang="es-CO" kern="0" dirty="0">
                <a:solidFill>
                  <a:srgbClr val="00206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marca </a:t>
            </a:r>
            <a:r>
              <a:rPr lang="es-CO" kern="0" dirty="0" smtClean="0">
                <a:solidFill>
                  <a:srgbClr val="00206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corporativa.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Quattrocento Sans"/>
                <a:ea typeface="Quattrocento Sans"/>
                <a:cs typeface="Quattrocento Sans"/>
                <a:sym typeface="Quattrocento Sans"/>
              </a:rPr>
              <a:t>Mayo</a:t>
            </a:r>
            <a:r>
              <a:rPr kumimoji="0" lang="es-CO" sz="16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r>
              <a:rPr kumimoji="0" lang="es-CO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Quattrocento Sans"/>
                <a:ea typeface="Quattrocento Sans"/>
                <a:cs typeface="Quattrocento Sans"/>
                <a:sym typeface="Quattrocento Sans"/>
              </a:rPr>
              <a:t>2023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88" name="Google Shape;88;p1" descr="Imagen que contiene Logotipo&#10;&#10;Descripción generada automáticament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4074" y="4383404"/>
            <a:ext cx="1880783" cy="1747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21870" y="717735"/>
            <a:ext cx="547413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1. Objetivo</a:t>
            </a:r>
            <a:r>
              <a:rPr lang="es-ES" sz="2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: </a:t>
            </a: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Renovación de la imagen corporativa de Carnaval de Barranquilla.</a:t>
            </a: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2" name="Google Shape;88;p1" descr="Imagen que contiene Logotipo&#10;&#10;Descripción generada automáticamente">
            <a:extLst>
              <a:ext uri="{FF2B5EF4-FFF2-40B4-BE49-F238E27FC236}">
                <a16:creationId xmlns="" xmlns:a16="http://schemas.microsoft.com/office/drawing/2014/main" id="{002E120E-D044-3D0B-34FE-B8E969D2387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68064" y="992024"/>
            <a:ext cx="1979090" cy="18513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4B939F8F-1F54-D17B-0374-AA8C52AC7FDF}"/>
              </a:ext>
            </a:extLst>
          </p:cNvPr>
          <p:cNvSpPr/>
          <p:nvPr/>
        </p:nvSpPr>
        <p:spPr>
          <a:xfrm>
            <a:off x="608755" y="2323534"/>
            <a:ext cx="940151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3. </a:t>
            </a:r>
            <a:r>
              <a:rPr lang="es-ES" dirty="0" smtClean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Contexto</a:t>
            </a:r>
            <a:r>
              <a:rPr lang="es-ES" sz="2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:</a:t>
            </a:r>
          </a:p>
          <a:p>
            <a:pPr marL="514350" indent="-285750" fontAlgn="base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Carnaval de Barranquilla es una organización que promueve el desarrollo de la Fiesta.</a:t>
            </a:r>
          </a:p>
          <a:p>
            <a:pPr marL="514350" indent="-285750" fontAlgn="base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Trabaja para que el Carnaval de Barranquilla sea cada vez más grande. </a:t>
            </a:r>
          </a:p>
          <a:p>
            <a:pPr marL="514350" indent="-285750" fontAlgn="base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Su imagen corporativa ha permanecido durante 30 años. </a:t>
            </a:r>
          </a:p>
          <a:p>
            <a:pPr marL="514350" indent="-285750" fontAlgn="base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Su marca debe proyectarse más dinámica, moderna, fresca e innovadora. </a:t>
            </a:r>
          </a:p>
          <a:p>
            <a:pPr marL="514350" indent="-285750" fontAlgn="base"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Su marca acompañará el nuevo direccionamiento estratégico de la organización y la Fiesta.</a:t>
            </a:r>
          </a:p>
          <a:p>
            <a:pPr marL="228600" fontAlgn="base"/>
            <a:endParaRPr lang="es-ES" sz="1400" dirty="0" smtClean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228600" fontAlgn="base"/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228600" fontAlgn="base"/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14350" indent="-285750" fontAlgn="base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1BF3AC2F-F799-311A-C907-065F74807266}"/>
              </a:ext>
            </a:extLst>
          </p:cNvPr>
          <p:cNvSpPr txBox="1"/>
          <p:nvPr/>
        </p:nvSpPr>
        <p:spPr>
          <a:xfrm>
            <a:off x="621870" y="41113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4. </a:t>
            </a:r>
            <a:r>
              <a:rPr lang="es-ES" dirty="0" smtClean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Historia de la marca: </a:t>
            </a: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upo 20">
            <a:extLst>
              <a:ext uri="{FF2B5EF4-FFF2-40B4-BE49-F238E27FC236}">
                <a16:creationId xmlns="" xmlns:a16="http://schemas.microsoft.com/office/drawing/2014/main" id="{6B94012A-2D1C-56DD-5A58-FF02885C4C46}"/>
              </a:ext>
            </a:extLst>
          </p:cNvPr>
          <p:cNvGrpSpPr/>
          <p:nvPr/>
        </p:nvGrpSpPr>
        <p:grpSpPr>
          <a:xfrm>
            <a:off x="926685" y="4631563"/>
            <a:ext cx="10312400" cy="968000"/>
            <a:chOff x="1361440" y="5405891"/>
            <a:chExt cx="10312400" cy="968000"/>
          </a:xfrm>
        </p:grpSpPr>
        <p:sp>
          <p:nvSpPr>
            <p:cNvPr id="12" name="Flecha: pentágono 11">
              <a:extLst>
                <a:ext uri="{FF2B5EF4-FFF2-40B4-BE49-F238E27FC236}">
                  <a16:creationId xmlns="" xmlns:a16="http://schemas.microsoft.com/office/drawing/2014/main" id="{4E96B47A-511E-8971-169C-9A31361C8307}"/>
                </a:ext>
              </a:extLst>
            </p:cNvPr>
            <p:cNvSpPr/>
            <p:nvPr/>
          </p:nvSpPr>
          <p:spPr>
            <a:xfrm>
              <a:off x="1361440" y="5415280"/>
              <a:ext cx="2082800" cy="949222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Nace en 1992 con Carnaval de Barranquilla S.A.S</a:t>
              </a:r>
            </a:p>
          </p:txBody>
        </p:sp>
        <p:sp>
          <p:nvSpPr>
            <p:cNvPr id="13" name="Flecha: cheurón 12">
              <a:extLst>
                <a:ext uri="{FF2B5EF4-FFF2-40B4-BE49-F238E27FC236}">
                  <a16:creationId xmlns="" xmlns:a16="http://schemas.microsoft.com/office/drawing/2014/main" id="{A75A91C4-B447-51C4-4849-2D99BD4C338D}"/>
                </a:ext>
              </a:extLst>
            </p:cNvPr>
            <p:cNvSpPr/>
            <p:nvPr/>
          </p:nvSpPr>
          <p:spPr>
            <a:xfrm>
              <a:off x="3200400" y="5405891"/>
              <a:ext cx="2316480" cy="958611"/>
            </a:xfrm>
            <a:prstGeom prst="chevron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En 1997 lo asume la Fundación Carnaval de Barranquilla </a:t>
              </a:r>
            </a:p>
          </p:txBody>
        </p:sp>
        <p:sp>
          <p:nvSpPr>
            <p:cNvPr id="18" name="Flecha: cheurón 17">
              <a:extLst>
                <a:ext uri="{FF2B5EF4-FFF2-40B4-BE49-F238E27FC236}">
                  <a16:creationId xmlns="" xmlns:a16="http://schemas.microsoft.com/office/drawing/2014/main" id="{D08F2BEC-E953-FB60-8BB6-0FDEA9B4F5A3}"/>
                </a:ext>
              </a:extLst>
            </p:cNvPr>
            <p:cNvSpPr/>
            <p:nvPr/>
          </p:nvSpPr>
          <p:spPr>
            <a:xfrm>
              <a:off x="5212080" y="5405891"/>
              <a:ext cx="2316480" cy="958611"/>
            </a:xfrm>
            <a:prstGeom prst="chevron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En 2018</a:t>
              </a:r>
            </a:p>
            <a:p>
              <a:pPr algn="ctr"/>
              <a:r>
                <a:rPr lang="es-CO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Pasa a ser l a marca de Carnaval de Barranquilla S.A.S.  </a:t>
              </a:r>
            </a:p>
          </p:txBody>
        </p:sp>
        <p:sp>
          <p:nvSpPr>
            <p:cNvPr id="19" name="Flecha: cheurón 18">
              <a:extLst>
                <a:ext uri="{FF2B5EF4-FFF2-40B4-BE49-F238E27FC236}">
                  <a16:creationId xmlns="" xmlns:a16="http://schemas.microsoft.com/office/drawing/2014/main" id="{167D47E5-7B2E-E121-000A-ECCCCD25B21A}"/>
                </a:ext>
              </a:extLst>
            </p:cNvPr>
            <p:cNvSpPr/>
            <p:nvPr/>
          </p:nvSpPr>
          <p:spPr>
            <a:xfrm>
              <a:off x="7284720" y="5415280"/>
              <a:ext cx="2316480" cy="958611"/>
            </a:xfrm>
            <a:prstGeom prst="chevron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Desde entonces se usa para Carnaval SAS y la Fundación Carnaval de Barranquilla </a:t>
              </a:r>
            </a:p>
          </p:txBody>
        </p:sp>
        <p:sp>
          <p:nvSpPr>
            <p:cNvPr id="20" name="Flecha: cheurón 19">
              <a:extLst>
                <a:ext uri="{FF2B5EF4-FFF2-40B4-BE49-F238E27FC236}">
                  <a16:creationId xmlns="" xmlns:a16="http://schemas.microsoft.com/office/drawing/2014/main" id="{05A7225F-4D44-69F2-AAAC-A0DA66244673}"/>
                </a:ext>
              </a:extLst>
            </p:cNvPr>
            <p:cNvSpPr/>
            <p:nvPr/>
          </p:nvSpPr>
          <p:spPr>
            <a:xfrm>
              <a:off x="9357360" y="5405891"/>
              <a:ext cx="2316480" cy="958611"/>
            </a:xfrm>
            <a:prstGeom prst="chevron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En 2023 </a:t>
              </a:r>
            </a:p>
            <a:p>
              <a:pPr algn="ctr"/>
              <a:r>
                <a:rPr lang="es-CO" sz="12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Un rebranding para marcar una nueva era</a:t>
              </a:r>
            </a:p>
          </p:txBody>
        </p:sp>
      </p:grpSp>
      <p:sp>
        <p:nvSpPr>
          <p:cNvPr id="22" name="Rectángulo 21">
            <a:extLst>
              <a:ext uri="{FF2B5EF4-FFF2-40B4-BE49-F238E27FC236}">
                <a16:creationId xmlns="" xmlns:a16="http://schemas.microsoft.com/office/drawing/2014/main" id="{0C907B2B-5A8F-3D71-A5D7-0E424DB90BF0}"/>
              </a:ext>
            </a:extLst>
          </p:cNvPr>
          <p:cNvSpPr/>
          <p:nvPr/>
        </p:nvSpPr>
        <p:spPr>
          <a:xfrm>
            <a:off x="772160" y="5873115"/>
            <a:ext cx="70082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14350" indent="-285750" fontAlgn="base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="" xmlns:a16="http://schemas.microsoft.com/office/drawing/2014/main" id="{5DC0E7ED-6E71-8740-397A-64AE5D82525F}"/>
              </a:ext>
            </a:extLst>
          </p:cNvPr>
          <p:cNvSpPr/>
          <p:nvPr/>
        </p:nvSpPr>
        <p:spPr>
          <a:xfrm>
            <a:off x="608755" y="1623803"/>
            <a:ext cx="5474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2. Razón</a:t>
            </a:r>
            <a:r>
              <a:rPr lang="es-ES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: </a:t>
            </a:r>
            <a:r>
              <a:rPr lang="es-ES" sz="1400" dirty="0" err="1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Redireccionamiento</a:t>
            </a: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 de la estrategia institucional. </a:t>
            </a: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121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ángulo 32">
            <a:extLst>
              <a:ext uri="{FF2B5EF4-FFF2-40B4-BE49-F238E27FC236}">
                <a16:creationId xmlns="" xmlns:a16="http://schemas.microsoft.com/office/drawing/2014/main" id="{C93C2ACE-37D7-389B-8552-451A28EE7DC6}"/>
              </a:ext>
            </a:extLst>
          </p:cNvPr>
          <p:cNvSpPr/>
          <p:nvPr/>
        </p:nvSpPr>
        <p:spPr>
          <a:xfrm>
            <a:off x="7423867" y="429820"/>
            <a:ext cx="4447970" cy="174305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Rectángulo 3"/>
          <p:cNvSpPr/>
          <p:nvPr/>
        </p:nvSpPr>
        <p:spPr>
          <a:xfrm>
            <a:off x="306910" y="670049"/>
            <a:ext cx="837989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 smtClean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5 PROCESO : </a:t>
            </a:r>
            <a:endParaRPr lang="es-ES" sz="2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Marca</a:t>
            </a: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: Carnaval de Barranquilla. </a:t>
            </a:r>
          </a:p>
          <a:p>
            <a:pPr marL="571500" indent="-342900" fontAlgn="base"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Resultado: </a:t>
            </a:r>
            <a:r>
              <a:rPr lang="es-ES" sz="1400" dirty="0" err="1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rebranding</a:t>
            </a: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de la marca </a:t>
            </a: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actual. </a:t>
            </a:r>
          </a:p>
          <a:p>
            <a:pPr marL="571500" indent="-342900" fontAlgn="base">
              <a:buAutoNum type="arabicPeriod"/>
            </a:pP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Público objetivo:  carnavaleros – ciudadanos.</a:t>
            </a:r>
          </a:p>
          <a:p>
            <a:pPr marL="571500" indent="-342900" fontAlgn="base"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Concepto: direccionamiento, innovación y posicionamiento. </a:t>
            </a: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Presupuesto: presentación de propuestas.</a:t>
            </a: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Diseño y </a:t>
            </a: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propuestas: recepción y análisis de propuestas</a:t>
            </a:r>
          </a:p>
          <a:p>
            <a:pPr marL="571500" indent="-342900" fontAlgn="base">
              <a:buFontTx/>
              <a:buAutoNum type="arabicPeriod"/>
            </a:pP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Socialización y aprobación J. Directiva y Gerencia. </a:t>
            </a:r>
          </a:p>
          <a:p>
            <a:pPr marL="571500" indent="-342900" fontAlgn="base"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Selección: Designación de agencia. </a:t>
            </a: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Estrategia y proyección : marcar positivamente la experiencia de la empresa. </a:t>
            </a:r>
          </a:p>
          <a:p>
            <a:pPr marL="571500" indent="-342900" fontAlgn="base"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Lanzamiento: </a:t>
            </a: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empleados, públicos estratégicos, público general.</a:t>
            </a:r>
          </a:p>
          <a:p>
            <a:pPr marL="571500" indent="-342900" fontAlgn="base">
              <a:buAutoNum type="arabicPeriod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1BF3AC2F-F799-311A-C907-065F74807266}"/>
              </a:ext>
            </a:extLst>
          </p:cNvPr>
          <p:cNvSpPr txBox="1"/>
          <p:nvPr/>
        </p:nvSpPr>
        <p:spPr>
          <a:xfrm>
            <a:off x="571070" y="367614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6. Claves de comunicación: </a:t>
            </a: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6" name="Gráfico 5" descr="Maestro contorno">
            <a:extLst>
              <a:ext uri="{FF2B5EF4-FFF2-40B4-BE49-F238E27FC236}">
                <a16:creationId xmlns="" xmlns:a16="http://schemas.microsoft.com/office/drawing/2014/main" id="{2AB098B6-4B94-88C5-BE8D-340889B0D9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2252" y="3989086"/>
            <a:ext cx="914400" cy="914400"/>
          </a:xfrm>
          <a:prstGeom prst="rect">
            <a:avLst/>
          </a:prstGeom>
        </p:spPr>
      </p:pic>
      <p:pic>
        <p:nvPicPr>
          <p:cNvPr id="15" name="Gráfico 14" descr="Periódico contorno">
            <a:extLst>
              <a:ext uri="{FF2B5EF4-FFF2-40B4-BE49-F238E27FC236}">
                <a16:creationId xmlns="" xmlns:a16="http://schemas.microsoft.com/office/drawing/2014/main" id="{2746D288-B111-7778-4942-EC304E2C67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99212" y="3909901"/>
            <a:ext cx="914400" cy="914400"/>
          </a:xfrm>
          <a:prstGeom prst="rect">
            <a:avLst/>
          </a:prstGeom>
        </p:spPr>
      </p:pic>
      <p:pic>
        <p:nvPicPr>
          <p:cNvPr id="17" name="Gráfico 16" descr="Bombilla y equipo contorno">
            <a:extLst>
              <a:ext uri="{FF2B5EF4-FFF2-40B4-BE49-F238E27FC236}">
                <a16:creationId xmlns="" xmlns:a16="http://schemas.microsoft.com/office/drawing/2014/main" id="{21DD3953-665B-7C57-F85A-BA9A284FDC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38388" y="3862812"/>
            <a:ext cx="914400" cy="914400"/>
          </a:xfrm>
          <a:prstGeom prst="rect">
            <a:avLst/>
          </a:prstGeom>
        </p:spPr>
      </p:pic>
      <p:sp>
        <p:nvSpPr>
          <p:cNvPr id="25" name="Rectángulo 24">
            <a:extLst>
              <a:ext uri="{FF2B5EF4-FFF2-40B4-BE49-F238E27FC236}">
                <a16:creationId xmlns="" xmlns:a16="http://schemas.microsoft.com/office/drawing/2014/main" id="{6DFC8514-84F4-1683-F7A6-358CC0C850CF}"/>
              </a:ext>
            </a:extLst>
          </p:cNvPr>
          <p:cNvSpPr/>
          <p:nvPr/>
        </p:nvSpPr>
        <p:spPr>
          <a:xfrm>
            <a:off x="148375" y="4777212"/>
            <a:ext cx="2487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Imagen que transmita </a:t>
            </a: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="" xmlns:a16="http://schemas.microsoft.com/office/drawing/2014/main" id="{5EECCDF3-B719-F3A0-3459-F3ABB3DA08A2}"/>
              </a:ext>
            </a:extLst>
          </p:cNvPr>
          <p:cNvSpPr/>
          <p:nvPr/>
        </p:nvSpPr>
        <p:spPr>
          <a:xfrm>
            <a:off x="2578627" y="4761164"/>
            <a:ext cx="2487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Cuente una historia </a:t>
            </a: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="" xmlns:a16="http://schemas.microsoft.com/office/drawing/2014/main" id="{BD567FD9-7E7F-5CC4-D6AB-0929F579D2CE}"/>
              </a:ext>
            </a:extLst>
          </p:cNvPr>
          <p:cNvSpPr/>
          <p:nvPr/>
        </p:nvSpPr>
        <p:spPr>
          <a:xfrm>
            <a:off x="4936777" y="4738065"/>
            <a:ext cx="24870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Campaña ingeniosa </a:t>
            </a: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="" xmlns:a16="http://schemas.microsoft.com/office/drawing/2014/main" id="{51BF3016-B54D-C432-1A7E-05355D8BD53E}"/>
              </a:ext>
            </a:extLst>
          </p:cNvPr>
          <p:cNvSpPr/>
          <p:nvPr/>
        </p:nvSpPr>
        <p:spPr>
          <a:xfrm>
            <a:off x="7693230" y="495493"/>
            <a:ext cx="48238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8. Entregables de la Agencia: </a:t>
            </a:r>
            <a:endParaRPr lang="es-ES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2" name="Rectángulo 31">
            <a:extLst>
              <a:ext uri="{FF2B5EF4-FFF2-40B4-BE49-F238E27FC236}">
                <a16:creationId xmlns="" xmlns:a16="http://schemas.microsoft.com/office/drawing/2014/main" id="{82E3DE18-0A06-7745-1622-2AA6C7DABEBE}"/>
              </a:ext>
            </a:extLst>
          </p:cNvPr>
          <p:cNvSpPr/>
          <p:nvPr/>
        </p:nvSpPr>
        <p:spPr>
          <a:xfrm>
            <a:off x="7670800" y="787880"/>
            <a:ext cx="42142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342900" fontAlgn="base"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Imagen renovada.</a:t>
            </a: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Guía de aplicación </a:t>
            </a: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o Manual de imagen</a:t>
            </a:r>
          </a:p>
          <a:p>
            <a:pPr marL="571500" indent="-342900" fontAlgn="base">
              <a:buAutoNum type="arabicPeriod"/>
            </a:pP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Aplicaciones </a:t>
            </a:r>
            <a:r>
              <a:rPr lang="es-ES" sz="1400" dirty="0" err="1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onmicanal</a:t>
            </a: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: piezas listas. (ver)</a:t>
            </a:r>
          </a:p>
          <a:p>
            <a:pPr marL="571500" indent="-342900" fontAlgn="base">
              <a:buAutoNum type="arabicPeriod"/>
            </a:pP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 Estrategia de </a:t>
            </a: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expectativa y lanzamiento. </a:t>
            </a: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Acompañamiento a la transición de marca.</a:t>
            </a:r>
          </a:p>
          <a:p>
            <a:pPr marL="228600" fontAlgn="base"/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="" xmlns:a16="http://schemas.microsoft.com/office/drawing/2014/main" id="{0D4F9435-C792-BECE-E224-9B3A0FC8E36E}"/>
              </a:ext>
            </a:extLst>
          </p:cNvPr>
          <p:cNvSpPr/>
          <p:nvPr/>
        </p:nvSpPr>
        <p:spPr>
          <a:xfrm>
            <a:off x="7477564" y="2679904"/>
            <a:ext cx="4447970" cy="174305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7" name="Rectángulo 36">
            <a:extLst>
              <a:ext uri="{FF2B5EF4-FFF2-40B4-BE49-F238E27FC236}">
                <a16:creationId xmlns="" xmlns:a16="http://schemas.microsoft.com/office/drawing/2014/main" id="{0537EEE7-C026-769A-14A1-A995F572ECF9}"/>
              </a:ext>
            </a:extLst>
          </p:cNvPr>
          <p:cNvSpPr/>
          <p:nvPr/>
        </p:nvSpPr>
        <p:spPr>
          <a:xfrm>
            <a:off x="7477564" y="4804955"/>
            <a:ext cx="4447970" cy="174305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0" name="Rectángulo 39">
            <a:extLst>
              <a:ext uri="{FF2B5EF4-FFF2-40B4-BE49-F238E27FC236}">
                <a16:creationId xmlns="" xmlns:a16="http://schemas.microsoft.com/office/drawing/2014/main" id="{9180ED2C-40FD-B1E3-294C-E615B19A9C64}"/>
              </a:ext>
            </a:extLst>
          </p:cNvPr>
          <p:cNvSpPr/>
          <p:nvPr/>
        </p:nvSpPr>
        <p:spPr>
          <a:xfrm>
            <a:off x="7647193" y="4867588"/>
            <a:ext cx="482389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 smtClean="0">
                <a:solidFill>
                  <a:schemeClr val="bg1">
                    <a:lumMod val="9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10. </a:t>
            </a:r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Contenido: </a:t>
            </a:r>
          </a:p>
          <a:p>
            <a:pPr marL="571500" indent="-342900" fontAlgn="base">
              <a:buAutoNum type="arabicPeriod"/>
            </a:pPr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Branding – marca</a:t>
            </a:r>
          </a:p>
          <a:p>
            <a:pPr marL="571500" indent="-342900" fontAlgn="base">
              <a:buAutoNum type="arabicPeriod"/>
            </a:pPr>
            <a:r>
              <a:rPr lang="es-ES" sz="1400" dirty="0" err="1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Cobranding</a:t>
            </a:r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marcas institucionales.</a:t>
            </a:r>
          </a:p>
          <a:p>
            <a:pPr marL="571500" indent="-342900" fontAlgn="base">
              <a:buAutoNum type="arabicPeriod"/>
            </a:pPr>
            <a:r>
              <a:rPr lang="es-ES" sz="1400" dirty="0" smtClean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Imagen asociadas (proyectos de Carnaval)</a:t>
            </a:r>
            <a:endParaRPr lang="es-ES" sz="1400" dirty="0">
              <a:solidFill>
                <a:schemeClr val="bg1">
                  <a:lumMod val="95000"/>
                </a:schemeClr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Voz – Mensaje y/o Narrativa</a:t>
            </a:r>
          </a:p>
          <a:p>
            <a:pPr marL="571500" indent="-342900" fontAlgn="base">
              <a:buAutoNum type="arabicPeriod"/>
            </a:pPr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Estrategia – </a:t>
            </a:r>
            <a:r>
              <a:rPr lang="es-ES" sz="1400" dirty="0" smtClean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Lanzamiento</a:t>
            </a:r>
            <a:endParaRPr lang="es-ES" sz="1400" dirty="0">
              <a:solidFill>
                <a:schemeClr val="bg1">
                  <a:lumMod val="95000"/>
                </a:schemeClr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 </a:t>
            </a:r>
          </a:p>
          <a:p>
            <a:pPr marL="571500" indent="-342900" fontAlgn="base">
              <a:buAutoNum type="arabicPeriod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="" xmlns:a16="http://schemas.microsoft.com/office/drawing/2014/main" id="{EB5BC180-2B8C-E3AF-7E2D-34316957803D}"/>
              </a:ext>
            </a:extLst>
          </p:cNvPr>
          <p:cNvSpPr/>
          <p:nvPr/>
        </p:nvSpPr>
        <p:spPr>
          <a:xfrm>
            <a:off x="7829263" y="3307579"/>
            <a:ext cx="211411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</a:t>
            </a: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Web </a:t>
            </a: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Redes sociales</a:t>
            </a: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Banner </a:t>
            </a:r>
            <a:r>
              <a:rPr lang="es-ES" sz="1400" dirty="0" err="1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Ads</a:t>
            </a:r>
            <a:endParaRPr lang="es-ES" sz="1400" dirty="0">
              <a:solidFill>
                <a:schemeClr val="bg1">
                  <a:lumMod val="95000"/>
                </a:schemeClr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="" xmlns:a16="http://schemas.microsoft.com/office/drawing/2014/main" id="{1DFABA97-CC90-9CAF-6E86-A25BB5EDF37C}"/>
              </a:ext>
            </a:extLst>
          </p:cNvPr>
          <p:cNvSpPr/>
          <p:nvPr/>
        </p:nvSpPr>
        <p:spPr>
          <a:xfrm>
            <a:off x="9817432" y="2768056"/>
            <a:ext cx="20544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Impresos 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="" xmlns:a16="http://schemas.microsoft.com/office/drawing/2014/main" id="{083E5B6D-C6F6-83F5-D6F1-7D4B84E74C87}"/>
              </a:ext>
            </a:extLst>
          </p:cNvPr>
          <p:cNvSpPr/>
          <p:nvPr/>
        </p:nvSpPr>
        <p:spPr>
          <a:xfrm>
            <a:off x="9829811" y="2774707"/>
            <a:ext cx="205440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</a:t>
            </a: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Documentos</a:t>
            </a: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Empaques</a:t>
            </a: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Avisos</a:t>
            </a: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Uniformes  - carnets</a:t>
            </a: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Señalética</a:t>
            </a:r>
          </a:p>
          <a:p>
            <a:pPr marL="228600" fontAlgn="base"/>
            <a:r>
              <a:rPr lang="es-ES" sz="1400" dirty="0">
                <a:solidFill>
                  <a:schemeClr val="bg1">
                    <a:lumMod val="95000"/>
                  </a:schemeClr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Avisos </a:t>
            </a:r>
          </a:p>
          <a:p>
            <a:pPr marL="228600" fontAlgn="base"/>
            <a:endParaRPr lang="es-ES" sz="1400" dirty="0">
              <a:solidFill>
                <a:schemeClr val="bg1">
                  <a:lumMod val="95000"/>
                </a:schemeClr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AutoNum type="arabicPeriod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="" xmlns:a16="http://schemas.microsoft.com/office/drawing/2014/main" id="{3AD0BBD9-5D39-F4BF-E429-2C2BB4DE262E}"/>
              </a:ext>
            </a:extLst>
          </p:cNvPr>
          <p:cNvSpPr/>
          <p:nvPr/>
        </p:nvSpPr>
        <p:spPr>
          <a:xfrm>
            <a:off x="7775406" y="3249448"/>
            <a:ext cx="2054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Digital </a:t>
            </a:r>
          </a:p>
          <a:p>
            <a:pPr marL="571500" indent="-342900" fontAlgn="base">
              <a:buAutoNum type="arabicPeriod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="" xmlns:a16="http://schemas.microsoft.com/office/drawing/2014/main" id="{06F5119A-7CA9-73A9-4F97-70B597E99B30}"/>
              </a:ext>
            </a:extLst>
          </p:cNvPr>
          <p:cNvSpPr txBox="1"/>
          <p:nvPr/>
        </p:nvSpPr>
        <p:spPr>
          <a:xfrm>
            <a:off x="502848" y="5337011"/>
            <a:ext cx="6314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fontAlgn="base"/>
            <a:r>
              <a:rPr lang="es-ES" dirty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7. Registro de marca: </a:t>
            </a: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68" name="Gráfico 67" descr="Insignia registrada con relleno sólido">
            <a:extLst>
              <a:ext uri="{FF2B5EF4-FFF2-40B4-BE49-F238E27FC236}">
                <a16:creationId xmlns="" xmlns:a16="http://schemas.microsoft.com/office/drawing/2014/main" id="{9998E192-22E2-E3FE-5AB9-624E22892B7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71070" y="5815732"/>
            <a:ext cx="576475" cy="576475"/>
          </a:xfrm>
          <a:prstGeom prst="rect">
            <a:avLst/>
          </a:prstGeom>
        </p:spPr>
      </p:pic>
      <p:sp>
        <p:nvSpPr>
          <p:cNvPr id="69" name="Rectángulo 68">
            <a:extLst>
              <a:ext uri="{FF2B5EF4-FFF2-40B4-BE49-F238E27FC236}">
                <a16:creationId xmlns="" xmlns:a16="http://schemas.microsoft.com/office/drawing/2014/main" id="{E09B19B3-A8E5-559A-8652-27A9ACED685F}"/>
              </a:ext>
            </a:extLst>
          </p:cNvPr>
          <p:cNvSpPr/>
          <p:nvPr/>
        </p:nvSpPr>
        <p:spPr>
          <a:xfrm>
            <a:off x="959584" y="5695794"/>
            <a:ext cx="4823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  <a:p>
            <a:pPr marL="228600" fontAlgn="base"/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La nueva marca debe quedar registrada en la </a:t>
            </a: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SIC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="" xmlns:a16="http://schemas.microsoft.com/office/drawing/2014/main" id="{D70B3EA1-0088-65F6-6565-684EA61ACD3E}"/>
              </a:ext>
            </a:extLst>
          </p:cNvPr>
          <p:cNvSpPr/>
          <p:nvPr/>
        </p:nvSpPr>
        <p:spPr>
          <a:xfrm>
            <a:off x="7593447" y="2804458"/>
            <a:ext cx="2054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fontAlgn="base"/>
            <a:r>
              <a:rPr lang="es-ES" dirty="0" smtClean="0">
                <a:solidFill>
                  <a:schemeClr val="bg1">
                    <a:lumMod val="9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9. </a:t>
            </a:r>
            <a:r>
              <a:rPr lang="es-ES" dirty="0">
                <a:solidFill>
                  <a:schemeClr val="bg1">
                    <a:lumMod val="9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Piezas: </a:t>
            </a:r>
          </a:p>
          <a:p>
            <a:pPr marL="571500" indent="-342900" fontAlgn="base">
              <a:buAutoNum type="arabicPeriod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167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BAF83DEA-80B2-577C-2C0F-FD503F5C3F30}"/>
              </a:ext>
            </a:extLst>
          </p:cNvPr>
          <p:cNvSpPr txBox="1"/>
          <p:nvPr/>
        </p:nvSpPr>
        <p:spPr>
          <a:xfrm>
            <a:off x="1197431" y="808598"/>
            <a:ext cx="6004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11. </a:t>
            </a:r>
            <a:r>
              <a:rPr lang="es-ES" dirty="0">
                <a:solidFill>
                  <a:srgbClr val="00206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Importante: </a:t>
            </a:r>
            <a:endParaRPr lang="es-CO" dirty="0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C76A9604-2C56-8F2F-BE03-BE52B567D7EF}"/>
              </a:ext>
            </a:extLst>
          </p:cNvPr>
          <p:cNvSpPr/>
          <p:nvPr/>
        </p:nvSpPr>
        <p:spPr>
          <a:xfrm>
            <a:off x="838361" y="1177930"/>
            <a:ext cx="106150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285750" fontAlgn="base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14350" indent="-285750" fontAlgn="base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Font typeface="+mj-lt"/>
              <a:buAutoNum type="arabicPeriod"/>
            </a:pP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Definir con la nueva marca la comunicación corporativa y su uso para la Fiesta. </a:t>
            </a:r>
          </a:p>
          <a:p>
            <a:pPr marL="571500" indent="-342900" fontAlgn="base">
              <a:buFont typeface="+mj-lt"/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En el discurso y voz la entidad será denominada: </a:t>
            </a: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La organización del Carnaval de </a:t>
            </a: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Barranquilla. </a:t>
            </a:r>
          </a:p>
          <a:p>
            <a:pPr marL="571500" indent="-342900" fontAlgn="base">
              <a:buFont typeface="+mj-lt"/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Incorporar </a:t>
            </a:r>
            <a:r>
              <a:rPr lang="es-ES" sz="1400" dirty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en la guía de marca su uso con los programas institucionales: Museo, CHM, Premio de Periodismo y otros que tienen imagen propia, etc. </a:t>
            </a:r>
            <a:endParaRPr lang="es-ES" sz="1400" dirty="0" smtClean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71500" indent="-342900" fontAlgn="base">
              <a:buFont typeface="+mj-lt"/>
              <a:buAutoNum type="arabicPeriod"/>
            </a:pPr>
            <a:r>
              <a:rPr lang="es-ES" sz="1400" dirty="0" smtClean="0">
                <a:solidFill>
                  <a:srgbClr val="002060"/>
                </a:solidFill>
                <a:latin typeface="Segoe UI Emoji" panose="020B0502040204020203" pitchFamily="34" charset="0"/>
                <a:ea typeface="Segoe UI Emoji" panose="020B0502040204020203" pitchFamily="34" charset="0"/>
                <a:cs typeface="Arial" panose="020B0604020202020204" pitchFamily="34" charset="0"/>
              </a:rPr>
              <a:t>Esta marca debe contemplar la marca registrada de Reina del Carnaval. </a:t>
            </a:r>
            <a:endParaRPr lang="es-ES" sz="1400" dirty="0">
              <a:solidFill>
                <a:srgbClr val="002060"/>
              </a:solidFill>
              <a:latin typeface="Segoe UI Emoji" panose="020B0502040204020203" pitchFamily="34" charset="0"/>
              <a:ea typeface="Segoe UI Emoji" panose="020B0502040204020203" pitchFamily="34" charset="0"/>
              <a:cs typeface="Arial" panose="020B0604020202020204" pitchFamily="34" charset="0"/>
            </a:endParaRPr>
          </a:p>
          <a:p>
            <a:pPr marL="514350" indent="-285750" fontAlgn="base">
              <a:buFont typeface="Arial" panose="020B0604020202020204" pitchFamily="34" charset="0"/>
              <a:buChar char="•"/>
            </a:pPr>
            <a:endParaRPr lang="es-ES" sz="1400" dirty="0">
              <a:solidFill>
                <a:srgbClr val="00206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6915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451</Words>
  <Application>Microsoft Office PowerPoint</Application>
  <PresentationFormat>Panorámica</PresentationFormat>
  <Paragraphs>82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Quattrocento Sans</vt:lpstr>
      <vt:lpstr>Segoe UI Black</vt:lpstr>
      <vt:lpstr>Segoe UI Emoji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Rodriguez Tamayo</dc:creator>
  <cp:lastModifiedBy>NILSA ADACHI</cp:lastModifiedBy>
  <cp:revision>21</cp:revision>
  <dcterms:created xsi:type="dcterms:W3CDTF">2023-04-30T23:26:15Z</dcterms:created>
  <dcterms:modified xsi:type="dcterms:W3CDTF">2023-05-08T19:52:01Z</dcterms:modified>
</cp:coreProperties>
</file>